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tif" ContentType="image/t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600" b="0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660" y="-72"/>
      </p:cViewPr>
      <p:guideLst>
        <p:guide orient="horz" pos="3072"/>
        <p:guide pos="409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493200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 tytułowy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Tekst tytułowy</a:t>
            </a:r>
          </a:p>
        </p:txBody>
      </p:sp>
      <p:sp>
        <p:nvSpPr>
          <p:cNvPr id="1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anek Jabłonka"/>
          <p:cNvSpPr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 i="1"/>
            </a:lvl1pPr>
          </a:lstStyle>
          <a:p>
            <a:r>
              <a:t>–Janek Jabłonka</a:t>
            </a:r>
          </a:p>
        </p:txBody>
      </p:sp>
      <p:sp>
        <p:nvSpPr>
          <p:cNvPr id="94" name="„Wpisz tu cytat.”"/>
          <p:cNvSpPr>
            <a:spLocks noGrp="1"/>
          </p:cNvSpPr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„Wpisz tu cytat.” </a:t>
            </a:r>
          </a:p>
        </p:txBody>
      </p:sp>
      <p:sp>
        <p:nvSpPr>
          <p:cNvPr id="9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Obrazek"/>
          <p:cNvSpPr>
            <a:spLocks noGrp="1"/>
          </p:cNvSpPr>
          <p:nvPr>
            <p:ph type="pic" idx="13"/>
          </p:nvPr>
        </p:nvSpPr>
        <p:spPr>
          <a:xfrm>
            <a:off x="-932781" y="-12700"/>
            <a:ext cx="16551777" cy="1103451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oziom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brazek"/>
          <p:cNvSpPr>
            <a:spLocks noGrp="1"/>
          </p:cNvSpPr>
          <p:nvPr>
            <p:ph type="pic" idx="13"/>
          </p:nvPr>
        </p:nvSpPr>
        <p:spPr>
          <a:xfrm>
            <a:off x="-647700" y="495300"/>
            <a:ext cx="12369801" cy="614253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ekst tytułowy"/>
          <p:cNvSpPr txBox="1">
            <a:spLocks noGrp="1"/>
          </p:cNvSpPr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środk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kst tytułowy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piono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Obrazek"/>
          <p:cNvSpPr>
            <a:spLocks noGrp="1"/>
          </p:cNvSpPr>
          <p:nvPr>
            <p:ph type="pic" idx="13"/>
          </p:nvPr>
        </p:nvSpPr>
        <p:spPr>
          <a:xfrm>
            <a:off x="2457644" y="-138499"/>
            <a:ext cx="13504629" cy="900308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ekst tytułowy"/>
          <p:cNvSpPr txBox="1">
            <a:spLocks noGrp="1"/>
          </p:cNvSpPr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Tekst tytułowy</a:t>
            </a:r>
          </a:p>
        </p:txBody>
      </p:sp>
      <p:sp>
        <p:nvSpPr>
          <p:cNvPr id="40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4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57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5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Obrazek"/>
          <p:cNvSpPr>
            <a:spLocks noGrp="1"/>
          </p:cNvSpPr>
          <p:nvPr>
            <p:ph type="pic" idx="13"/>
          </p:nvPr>
        </p:nvSpPr>
        <p:spPr>
          <a:xfrm>
            <a:off x="4473575" y="2032000"/>
            <a:ext cx="10287000" cy="6858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67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6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Obrazek"/>
          <p:cNvSpPr>
            <a:spLocks noGrp="1"/>
          </p:cNvSpPr>
          <p:nvPr>
            <p:ph type="pic" sz="quarter" idx="13"/>
          </p:nvPr>
        </p:nvSpPr>
        <p:spPr>
          <a:xfrm>
            <a:off x="6426200" y="4965700"/>
            <a:ext cx="5886450" cy="39243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Obrazek"/>
          <p:cNvSpPr>
            <a:spLocks noGrp="1"/>
          </p:cNvSpPr>
          <p:nvPr>
            <p:ph type="pic" sz="quarter" idx="14"/>
          </p:nvPr>
        </p:nvSpPr>
        <p:spPr>
          <a:xfrm>
            <a:off x="6737350" y="639233"/>
            <a:ext cx="5880100" cy="39200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Obrazek"/>
          <p:cNvSpPr>
            <a:spLocks noGrp="1"/>
          </p:cNvSpPr>
          <p:nvPr>
            <p:ph type="pic" idx="15"/>
          </p:nvPr>
        </p:nvSpPr>
        <p:spPr>
          <a:xfrm>
            <a:off x="-3400425" y="-127000"/>
            <a:ext cx="13525500" cy="9017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tytułowy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3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sz="380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t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ti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.tif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t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ti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10 KROKÓW…"/>
          <p:cNvSpPr txBox="1">
            <a:spLocks noGrp="1"/>
          </p:cNvSpPr>
          <p:nvPr>
            <p:ph type="ctrTitle"/>
          </p:nvPr>
        </p:nvSpPr>
        <p:spPr>
          <a:xfrm>
            <a:off x="1056514" y="2051927"/>
            <a:ext cx="10464801" cy="3302001"/>
          </a:xfrm>
          <a:prstGeom prst="rect">
            <a:avLst/>
          </a:prstGeom>
        </p:spPr>
        <p:txBody>
          <a:bodyPr/>
          <a:lstStyle/>
          <a:p>
            <a:pPr defTabSz="321310">
              <a:defRPr sz="44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10 KROKÓW </a:t>
            </a:r>
          </a:p>
          <a:p>
            <a:pPr defTabSz="321310">
              <a:defRPr sz="44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DO PRAWIDŁOWEGO ZGŁOSZENIA KONSULTACJI W SERWISIE REPLANTACYJNYM</a:t>
            </a: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248" y="6172944"/>
            <a:ext cx="1914525" cy="1914525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7740352" y="8051926"/>
            <a:ext cx="4824536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Autor: 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Dr n.med.</a:t>
            </a:r>
          </a:p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Filip Dąbrowski</a:t>
            </a:r>
            <a:endParaRPr kumimoji="0" lang="pl-PL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9."/>
          <p:cNvSpPr txBox="1">
            <a:spLocks noGrp="1"/>
          </p:cNvSpPr>
          <p:nvPr>
            <p:ph type="ctrTitle"/>
          </p:nvPr>
        </p:nvSpPr>
        <p:spPr>
          <a:xfrm>
            <a:off x="1270000" y="-488159"/>
            <a:ext cx="10464800" cy="2196608"/>
          </a:xfrm>
          <a:prstGeom prst="rect">
            <a:avLst/>
          </a:prstGeom>
        </p:spPr>
        <p:txBody>
          <a:bodyPr/>
          <a:lstStyle/>
          <a:p>
            <a:r>
              <a:rPr dirty="0"/>
              <a:t>9.</a:t>
            </a:r>
          </a:p>
        </p:txBody>
      </p:sp>
      <p:sp>
        <p:nvSpPr>
          <p:cNvPr id="166" name="BRAK MOŻLIWOŚCI PRZYJĘCIA (ODMOWA) PRZYJĘCIA PACJENTA DO OŚRODKA REPLANTACYJNEGO"/>
          <p:cNvSpPr txBox="1">
            <a:spLocks noGrp="1"/>
          </p:cNvSpPr>
          <p:nvPr>
            <p:ph type="subTitle" sz="quarter" idx="1"/>
          </p:nvPr>
        </p:nvSpPr>
        <p:spPr>
          <a:xfrm>
            <a:off x="1173808" y="1708448"/>
            <a:ext cx="10464800" cy="1130301"/>
          </a:xfrm>
          <a:prstGeom prst="rect">
            <a:avLst/>
          </a:prstGeom>
        </p:spPr>
        <p:txBody>
          <a:bodyPr>
            <a:normAutofit fontScale="92500"/>
          </a:bodyPr>
          <a:lstStyle>
            <a:lvl1pPr>
              <a:defRPr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dirty="0"/>
              <a:t>BRAK MOŻLIWOŚCI PRZYJĘCIA (ODMOWA) PRZYJĘCIA PACJENTA DO OŚRODKA REPLANTACYJNEGO</a:t>
            </a:r>
          </a:p>
        </p:txBody>
      </p:sp>
      <p:sp>
        <p:nvSpPr>
          <p:cNvPr id="167" name="W przypadku odmowy wskazane jest zaopatrzenie urazu w ośrodku do którego trafił pacjent lub przekazanie pacjenta do najbliższego szpitala w którym takie zaopatrzenie będzie możliwe"/>
          <p:cNvSpPr txBox="1"/>
          <p:nvPr/>
        </p:nvSpPr>
        <p:spPr>
          <a:xfrm>
            <a:off x="303452" y="3465502"/>
            <a:ext cx="4432317" cy="5753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3200"/>
            </a:pPr>
            <a:endParaRPr/>
          </a:p>
          <a:p>
            <a:pPr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  <a:p>
            <a:pPr marL="421105" indent="-421105" algn="l">
              <a:buSzPct val="75000"/>
              <a:buChar char="-"/>
              <a:defRPr sz="32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W przypadku odmowy wskazane jest zaopatrzenie urazu w ośrodku do którego trafił pacjent lub przekazanie pacjenta do najbliższego szpitala w którym takie zaopatrzenie będzie możliwe</a:t>
            </a:r>
          </a:p>
        </p:txBody>
      </p:sp>
      <p:pic>
        <p:nvPicPr>
          <p:cNvPr id="168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99306" y="4506526"/>
            <a:ext cx="5676140" cy="4257105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56" y="484312"/>
            <a:ext cx="1152128" cy="11521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10."/>
          <p:cNvSpPr txBox="1">
            <a:spLocks noGrp="1"/>
          </p:cNvSpPr>
          <p:nvPr>
            <p:ph type="ctrTitle"/>
          </p:nvPr>
        </p:nvSpPr>
        <p:spPr>
          <a:xfrm>
            <a:off x="1270000" y="-621587"/>
            <a:ext cx="10464800" cy="2474052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dirty="0"/>
              <a:t>10.</a:t>
            </a:r>
          </a:p>
        </p:txBody>
      </p:sp>
      <p:sp>
        <p:nvSpPr>
          <p:cNvPr id="171" name="- ostateczna decyzja o replantacji należy do pacjenta i chirurga, z tego powodu nie mówi się o bezwzględnych wskazaniach do zabiegu…"/>
          <p:cNvSpPr txBox="1">
            <a:spLocks noGrp="1"/>
          </p:cNvSpPr>
          <p:nvPr>
            <p:ph type="subTitle" idx="1"/>
          </p:nvPr>
        </p:nvSpPr>
        <p:spPr>
          <a:xfrm>
            <a:off x="616201" y="6031519"/>
            <a:ext cx="12189621" cy="6336708"/>
          </a:xfrm>
          <a:prstGeom prst="rect">
            <a:avLst/>
          </a:prstGeom>
        </p:spPr>
        <p:txBody>
          <a:bodyPr/>
          <a:lstStyle/>
          <a:p>
            <a:pPr algn="l">
              <a:defRPr sz="3100" cap="all">
                <a:solidFill>
                  <a:srgbClr val="B4B4B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- ostateczna decyzja o replantacji należy do pacjenta i chirurga, z tego powodu nie mówi się o bezwzględnych wskazaniach do zabiegu</a:t>
            </a:r>
          </a:p>
          <a:p>
            <a:pPr algn="l">
              <a:defRPr sz="3100" cap="all">
                <a:solidFill>
                  <a:srgbClr val="B4B4B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  <a:p>
            <a:pPr algn="l">
              <a:defRPr sz="3100" cap="all">
                <a:solidFill>
                  <a:srgbClr val="B4B4B4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- serwis replantacyjny zapewnia  wsparcie merytoryczne dla ośrodków dyżurujĄcych w całym kraju 24h/7, jest to często ważniejsze niż sama kwalifikacja pacjenta do replantacji</a:t>
            </a:r>
          </a:p>
        </p:txBody>
      </p:sp>
      <p:pic>
        <p:nvPicPr>
          <p:cNvPr id="172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4048" y="1996480"/>
            <a:ext cx="6050666" cy="3314887"/>
          </a:xfrm>
          <a:prstGeom prst="rect">
            <a:avLst/>
          </a:prstGeom>
          <a:ln w="25400">
            <a:solidFill>
              <a:srgbClr val="5A5F5E"/>
            </a:solidFill>
            <a:miter lim="400000"/>
          </a:ln>
          <a:effectLst>
            <a:outerShdw blurRad="355600" rotWithShape="0">
              <a:srgbClr val="000000">
                <a:alpha val="75000"/>
              </a:srgbClr>
            </a:outerShdw>
          </a:effectLst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56" y="484312"/>
            <a:ext cx="1152128" cy="11521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1.…"/>
          <p:cNvSpPr txBox="1">
            <a:spLocks noGrp="1"/>
          </p:cNvSpPr>
          <p:nvPr>
            <p:ph type="ctrTitle"/>
          </p:nvPr>
        </p:nvSpPr>
        <p:spPr>
          <a:xfrm>
            <a:off x="1270000" y="914400"/>
            <a:ext cx="11358874" cy="1914178"/>
          </a:xfrm>
          <a:prstGeom prst="rect">
            <a:avLst/>
          </a:prstGeom>
        </p:spPr>
        <p:txBody>
          <a:bodyPr/>
          <a:lstStyle/>
          <a:p>
            <a:pPr defTabSz="245363">
              <a:defRPr sz="3359"/>
            </a:pPr>
            <a:r>
              <a:rPr sz="8400"/>
              <a:t>1.</a:t>
            </a:r>
            <a:r>
              <a:t> </a:t>
            </a:r>
          </a:p>
          <a:p>
            <a:pPr defTabSz="245363">
              <a:defRPr sz="3359"/>
            </a:pPr>
            <a:r>
              <a:t>POSTĘPOWANIE NA MIEJSCU ZDARZENIA</a:t>
            </a:r>
          </a:p>
        </p:txBody>
      </p:sp>
      <p:sp>
        <p:nvSpPr>
          <p:cNvPr id="122" name="duże krwawienie z kikuta powinno zostać zabezpieczone uciskiem (nie zakładać stazy)…"/>
          <p:cNvSpPr txBox="1"/>
          <p:nvPr/>
        </p:nvSpPr>
        <p:spPr>
          <a:xfrm>
            <a:off x="858456" y="3932404"/>
            <a:ext cx="4324057" cy="439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69039" indent="-269039" algn="just" defTabSz="457200">
              <a:buSzPct val="75000"/>
              <a:buChar char="-"/>
              <a:defRPr sz="23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duże krwawienie z kikuta powinno zostać zabezpieczone uciskiem (nie zakładać stazy)</a:t>
            </a:r>
          </a:p>
          <a:p>
            <a:pPr marL="269039" indent="-269039" algn="just" defTabSz="457200">
              <a:buSzPct val="75000"/>
              <a:buChar char="-"/>
              <a:defRPr sz="23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amputowany fragment delikatnie przepłukać owinąć sterylną gazą następnie szczelnie zamknąć w worku</a:t>
            </a:r>
          </a:p>
          <a:p>
            <a:pPr marL="269039" indent="-269039" algn="just" defTabSz="457200">
              <a:buSzPct val="75000"/>
              <a:buChar char="-"/>
              <a:defRPr sz="23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worek zanurzyć w wodzie z kostkami lodu</a:t>
            </a:r>
          </a:p>
          <a:p>
            <a:pPr marL="269039" indent="-269039" algn="just" defTabSz="457200">
              <a:buSzPct val="75000"/>
              <a:buChar char="-"/>
              <a:defRPr sz="23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upewnić się że do SOR trafi pacjent oraz amputowany fragment kończyny</a:t>
            </a:r>
          </a:p>
        </p:txBody>
      </p:sp>
      <p:pic>
        <p:nvPicPr>
          <p:cNvPr id="123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18129" y="3932404"/>
            <a:ext cx="5853110" cy="439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56" y="484312"/>
            <a:ext cx="1152128" cy="11521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2.…"/>
          <p:cNvSpPr txBox="1">
            <a:spLocks noGrp="1"/>
          </p:cNvSpPr>
          <p:nvPr>
            <p:ph type="ctrTitle"/>
          </p:nvPr>
        </p:nvSpPr>
        <p:spPr>
          <a:xfrm>
            <a:off x="736921" y="502184"/>
            <a:ext cx="11530958" cy="258992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280415">
              <a:defRPr sz="3839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sz="9600"/>
              <a:t>2.</a:t>
            </a:r>
            <a:r>
              <a:t> </a:t>
            </a:r>
          </a:p>
          <a:p>
            <a:pPr defTabSz="280415">
              <a:defRPr sz="3839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TRANSPORT SANITARNY DO NAJBLIŻSZEGO ODDZIAŁU RATUNKOWEGO</a:t>
            </a:r>
          </a:p>
        </p:txBody>
      </p:sp>
      <p:sp>
        <p:nvSpPr>
          <p:cNvPr id="126" name="Dyspozytor Pogotowia Ratunkowego powinien powiadomić Lekarza Koordynującego o zaistniałym zdarzeniu i planowanym transporcie…"/>
          <p:cNvSpPr txBox="1"/>
          <p:nvPr/>
        </p:nvSpPr>
        <p:spPr>
          <a:xfrm>
            <a:off x="591599" y="4394200"/>
            <a:ext cx="5933743" cy="241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69039" indent="-269039" algn="just" defTabSz="457200">
              <a:buSzPct val="75000"/>
              <a:buChar char="-"/>
              <a:defRPr sz="23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Dyspozytor Pogotowia Ratunkowego powinien powiadomić Lekarza Koordynującego o zaistniałym zdarzeniu i planowanym transporcie</a:t>
            </a:r>
          </a:p>
          <a:p>
            <a:pPr marL="269039" indent="-269039" algn="just" defTabSz="457200">
              <a:buSzPct val="75000"/>
              <a:buChar char="-"/>
              <a:defRPr sz="23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Pozwala to zaplanować pracę SOR/KOR i przygotować się do udzielenia pomocy</a:t>
            </a:r>
          </a:p>
        </p:txBody>
      </p:sp>
      <p:pic>
        <p:nvPicPr>
          <p:cNvPr id="127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28183" y="4264347"/>
            <a:ext cx="5222819" cy="39171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56" y="484312"/>
            <a:ext cx="1152128" cy="11521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3.…"/>
          <p:cNvSpPr txBox="1">
            <a:spLocks noGrp="1"/>
          </p:cNvSpPr>
          <p:nvPr>
            <p:ph type="ctrTitle"/>
          </p:nvPr>
        </p:nvSpPr>
        <p:spPr>
          <a:xfrm>
            <a:off x="1269999" y="354001"/>
            <a:ext cx="10464802" cy="20703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286258">
              <a:defRPr sz="98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3.</a:t>
            </a:r>
          </a:p>
          <a:p>
            <a:pPr defTabSz="286258">
              <a:defRPr sz="392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POSTĘPOWANIE W SOR</a:t>
            </a:r>
          </a:p>
        </p:txBody>
      </p:sp>
      <p:sp>
        <p:nvSpPr>
          <p:cNvPr id="130" name="- Duże krwawienie z kikuta powinno zostać zabezpieczone uciskiem - sprawdzić czy pod bandażami nie znajduje się staza naczyniowa!…"/>
          <p:cNvSpPr txBox="1"/>
          <p:nvPr/>
        </p:nvSpPr>
        <p:spPr>
          <a:xfrm>
            <a:off x="19049" y="2973191"/>
            <a:ext cx="7756175" cy="4000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88925" indent="-288925" algn="just" defTabSz="457200">
              <a:defRPr sz="20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- Duże krwawienie z kikuta powinno zostać zabezpieczone uciskiem - sprawdzić czy pod bandażami nie znajduje się staza naczyniowa!</a:t>
            </a:r>
          </a:p>
          <a:p>
            <a:pPr marL="269039" indent="-269039" algn="just" defTabSz="457200">
              <a:buSzPct val="75000"/>
              <a:buChar char="-"/>
              <a:defRPr sz="20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Naczyń po stronie kikuta nie wolno podwiązywać ani koagulować</a:t>
            </a:r>
          </a:p>
          <a:p>
            <a:pPr marL="269039" indent="-269039" algn="just" defTabSz="457200">
              <a:buSzPct val="75000"/>
              <a:buChar char="-"/>
              <a:defRPr sz="20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Wykonać dokładną dokumentację zdjęciową kikuta i amputatu</a:t>
            </a:r>
          </a:p>
          <a:p>
            <a:pPr marL="288925" indent="-288925" algn="just" defTabSz="457200">
              <a:defRPr sz="20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- Amputowany fragment delikatnie przepłukać używając 0,9% NaCl lub roztworu Ringera</a:t>
            </a:r>
          </a:p>
          <a:p>
            <a:pPr algn="just" defTabSz="457200">
              <a:defRPr sz="20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    owinąć sterylną gazą następnie szczelnie zamknąć w worku</a:t>
            </a:r>
          </a:p>
          <a:p>
            <a:pPr marL="269039" indent="-269039" algn="just" defTabSz="457200">
              <a:buSzPct val="75000"/>
              <a:buChar char="-"/>
              <a:defRPr sz="20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Worek zanurzyć w wodzie z kostkami lodu lub włożyć do lodówki</a:t>
            </a:r>
          </a:p>
          <a:p>
            <a:pPr marL="269039" indent="-269039" algn="just" defTabSz="457200">
              <a:buSzPct val="75000"/>
              <a:buChar char="-"/>
              <a:defRPr sz="20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Wykonać zdjęcie RTG kikuta i amputatu</a:t>
            </a:r>
          </a:p>
          <a:p>
            <a:pPr marL="269039" indent="-269039" algn="just" defTabSz="457200">
              <a:buSzPct val="75000"/>
              <a:buChar char="-"/>
              <a:defRPr sz="20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Konsultacja chirurga/ortopedy</a:t>
            </a:r>
          </a:p>
          <a:p>
            <a:pPr algn="just" defTabSz="457200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algn="just" defTabSz="457200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sp>
        <p:nvSpPr>
          <p:cNvPr id="131" name="Amputat schłodzić do ok 4 stopni Celsjusza, nie zmacerować, nie zamrozić! Ograniczyć do minimum wielokrotne zmiany opatrunków, oglądanie amputatu i kikuta przez kolejnych lekarzy i pozostały personel!"/>
          <p:cNvSpPr txBox="1"/>
          <p:nvPr/>
        </p:nvSpPr>
        <p:spPr>
          <a:xfrm>
            <a:off x="131440" y="6748898"/>
            <a:ext cx="5510061" cy="162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 sz="2100">
                <a:solidFill>
                  <a:srgbClr val="FF26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Amputat schłodzić do ok 4 stopni Celsjusza, nie zmacerować, nie zamrozić! Ograniczyć do minimum wielokrotne zmiany opatrunków, oglądanie amputatu i kikuta przez kolejnych lekarzy i pozostały personel!</a:t>
            </a:r>
          </a:p>
        </p:txBody>
      </p:sp>
      <p:pic>
        <p:nvPicPr>
          <p:cNvPr id="132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85356" y="6472756"/>
            <a:ext cx="2451803" cy="332615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Linia Linia" descr="Linia Linia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8435399">
            <a:off x="8431303" y="8298520"/>
            <a:ext cx="4666368" cy="101601"/>
          </a:xfrm>
          <a:prstGeom prst="rect">
            <a:avLst/>
          </a:prstGeom>
        </p:spPr>
      </p:pic>
      <p:pic>
        <p:nvPicPr>
          <p:cNvPr id="135" name="Linia Linia" descr="Linia Linia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3121723">
            <a:off x="8518048" y="8085035"/>
            <a:ext cx="4786421" cy="101601"/>
          </a:xfrm>
          <a:prstGeom prst="rect">
            <a:avLst/>
          </a:prstGeom>
        </p:spPr>
      </p:pic>
      <p:pic>
        <p:nvPicPr>
          <p:cNvPr id="137" name="Obrazek" descr="Obrazek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532367" y="2729590"/>
            <a:ext cx="4267326" cy="3203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56" y="484312"/>
            <a:ext cx="1152128" cy="11521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4.…"/>
          <p:cNvSpPr txBox="1">
            <a:spLocks noGrp="1"/>
          </p:cNvSpPr>
          <p:nvPr>
            <p:ph type="ctrTitle"/>
          </p:nvPr>
        </p:nvSpPr>
        <p:spPr>
          <a:xfrm>
            <a:off x="1270000" y="914400"/>
            <a:ext cx="11364711" cy="207039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239522">
              <a:defRPr sz="82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4.</a:t>
            </a:r>
          </a:p>
          <a:p>
            <a:pPr defTabSz="239522">
              <a:defRPr sz="328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ZGŁOSZENIE KONSULTACJI DO SERWISU REPLANTACYJNEGO</a:t>
            </a:r>
          </a:p>
        </p:txBody>
      </p:sp>
      <p:sp>
        <p:nvSpPr>
          <p:cNvPr id="140" name="Zgłoszenie do Serwisu Replantacyjnego dokonuje TYLKO i WYŁĄCZNIE specjalista chirurgii lub ortopedii po zbadaniu pacjenta i zebraniu dokładnego wywiadu telefonicznie i MMS/Email…"/>
          <p:cNvSpPr txBox="1"/>
          <p:nvPr/>
        </p:nvSpPr>
        <p:spPr>
          <a:xfrm>
            <a:off x="588632" y="3679059"/>
            <a:ext cx="5835870" cy="66665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69039" indent="-269039" algn="just" defTabSz="457200">
              <a:buSzPct val="75000"/>
              <a:buChar char="-"/>
              <a:defRPr sz="23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Zgłoszenie do Serwisu Replantacyjnego dokonuje TYLKO i WYŁĄCZNIE specjalista chirurgii lub ortopedii po zbadaniu pacjenta i zebraniu dokładnego wywiadu telefonicznie i MMS/Email</a:t>
            </a:r>
          </a:p>
          <a:p>
            <a:pPr marL="269039" indent="-269039" algn="just" defTabSz="457200">
              <a:buSzPct val="75000"/>
              <a:buChar char="-"/>
              <a:defRPr sz="23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Nie ma zasadności przyjmowania zgłoszeń od lekarzy innych specjalności oraz od lekarzy w trakcie specjalizacji </a:t>
            </a:r>
          </a:p>
          <a:p>
            <a:pPr marL="269039" indent="-269039" algn="just" defTabSz="457200">
              <a:buSzPct val="75000"/>
              <a:buChar char="-"/>
              <a:defRPr sz="23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Rygorystyczne zasady pozwalają zredukować kosztowny i niebezpieczny transport chorych, którzy nie wymagają replantacji, a zaopatrzenie kikuta możne wykonać ośrodek do którego pacjent trafił pierwotnie. </a:t>
            </a:r>
          </a:p>
          <a:p>
            <a:pPr marL="269039" indent="-269039" algn="just" defTabSz="457200">
              <a:buSzPct val="75000"/>
              <a:buChar char="-"/>
              <a:defRPr sz="23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Kwalifikowane do replantacji są przypadki najpoważniejsze, wymagające szybkiej i specjalistycznej pomocy.</a:t>
            </a:r>
          </a:p>
          <a:p>
            <a:pPr marR="457200" algn="l" defTabSz="457200">
              <a:lnSpc>
                <a:spcPct val="115000"/>
              </a:lnSpc>
              <a:spcBef>
                <a:spcPts val="1000"/>
              </a:spcBef>
              <a:defRPr sz="1100"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  <a:p>
            <a:pPr marR="457200" algn="l" defTabSz="457200">
              <a:lnSpc>
                <a:spcPct val="115000"/>
              </a:lnSpc>
              <a:spcBef>
                <a:spcPts val="1000"/>
              </a:spcBef>
              <a:defRPr sz="1100">
                <a:latin typeface="Helvetica"/>
                <a:ea typeface="Helvetica"/>
                <a:cs typeface="Helvetica"/>
                <a:sym typeface="Helvetica"/>
              </a:defRPr>
            </a:pPr>
            <a:r>
              <a:t>-</a:t>
            </a:r>
          </a:p>
          <a:p>
            <a:pPr algn="just" defTabSz="457200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4488" y="3679059"/>
            <a:ext cx="4521845" cy="5101183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56" y="484312"/>
            <a:ext cx="1152128" cy="11521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5.…"/>
          <p:cNvSpPr txBox="1">
            <a:spLocks noGrp="1"/>
          </p:cNvSpPr>
          <p:nvPr>
            <p:ph type="ctrTitle"/>
          </p:nvPr>
        </p:nvSpPr>
        <p:spPr>
          <a:xfrm>
            <a:off x="1270000" y="242887"/>
            <a:ext cx="10464801" cy="207039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defTabSz="245363">
              <a:defRPr sz="8400"/>
            </a:pPr>
            <a:r>
              <a:t>5.</a:t>
            </a:r>
          </a:p>
          <a:p>
            <a:pPr defTabSz="245363">
              <a:defRPr sz="3359"/>
            </a:pPr>
            <a:r>
              <a:t>DANE POTRZEBNE DO ZGŁOSZENIA KONSULTACJI</a:t>
            </a:r>
          </a:p>
        </p:txBody>
      </p:sp>
      <p:sp>
        <p:nvSpPr>
          <p:cNvPr id="144" name="Zespół który jest w gotowości do konsultacji zapyta o następujące parametry…"/>
          <p:cNvSpPr txBox="1"/>
          <p:nvPr/>
        </p:nvSpPr>
        <p:spPr>
          <a:xfrm>
            <a:off x="868197" y="2905768"/>
            <a:ext cx="6639410" cy="60200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marL="269039" indent="-269039" algn="just" defTabSz="457200">
              <a:buSzPct val="75000"/>
              <a:buChar char="-"/>
              <a:defRPr sz="2200">
                <a:solidFill>
                  <a:srgbClr val="FF26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Zespół który jest w gotowości do konsultacji zapyta o następujące parametry</a:t>
            </a:r>
          </a:p>
          <a:p>
            <a:pPr marL="438150" indent="-209550" algn="just" defTabSz="457200">
              <a:defRPr sz="22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- Wiek pacjenta</a:t>
            </a:r>
          </a:p>
          <a:p>
            <a:pPr marL="438150" indent="-209550" algn="just" defTabSz="457200">
              <a:defRPr sz="22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- Rozległość urazu, mechanizm amputacji</a:t>
            </a:r>
          </a:p>
          <a:p>
            <a:pPr marL="438150" indent="-209550" algn="just" defTabSz="457200">
              <a:defRPr sz="22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-Poziom amputacji, zakres amputacji</a:t>
            </a:r>
          </a:p>
          <a:p>
            <a:pPr marL="438150" indent="-209550" algn="just" defTabSz="457200">
              <a:defRPr sz="22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- Czas jaki upłynął od urazu do chwili zgłoszenia </a:t>
            </a:r>
          </a:p>
          <a:p>
            <a:pPr algn="just" defTabSz="457200">
              <a:defRPr sz="22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    (czas ciepłego/zimnego niedokrwienia)</a:t>
            </a:r>
          </a:p>
          <a:p>
            <a:pPr marL="438150" indent="-209550" algn="just" defTabSz="457200">
              <a:defRPr sz="22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- Stan ogólny pacjenta, urazy twarzoczaszki, klatki piersiowej, jamy brzusznej</a:t>
            </a:r>
          </a:p>
          <a:p>
            <a:pPr marL="438150" indent="-209550" algn="just" defTabSz="457200">
              <a:defRPr sz="22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- Choroby przewlekłe, przyjmowane leki</a:t>
            </a:r>
          </a:p>
          <a:p>
            <a:pPr marL="485942" indent="-257342" algn="just" defTabSz="457200">
              <a:buSzPct val="75000"/>
              <a:buChar char="-"/>
              <a:defRPr sz="22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Rokowanie co do współpracy podczas rehabilitacji (zawód, poziom inteligencji)</a:t>
            </a:r>
          </a:p>
          <a:p>
            <a:pPr marL="438150" indent="-209550" algn="just" defTabSz="457200">
              <a:defRPr sz="22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- Spożycia alkoholu, nałogi</a:t>
            </a:r>
          </a:p>
          <a:p>
            <a:pPr marL="438150" indent="-209550" algn="just" defTabSz="457200"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438150" indent="-209550" algn="just" defTabSz="457200"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marL="438150" indent="-209550" algn="just" defTabSz="457200">
              <a:defRPr sz="26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  <a:p>
            <a:pPr algn="just" defTabSz="457200">
              <a:defRPr sz="2300">
                <a:latin typeface="Times New Roman"/>
                <a:ea typeface="Times New Roman"/>
                <a:cs typeface="Times New Roman"/>
                <a:sym typeface="Times New Roman"/>
              </a:defRPr>
            </a:pPr>
            <a:endParaRPr/>
          </a:p>
        </p:txBody>
      </p:sp>
      <p:pic>
        <p:nvPicPr>
          <p:cNvPr id="145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65794" y="7286434"/>
            <a:ext cx="3721196" cy="2438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Obrazek" descr="Obrazek"/>
          <p:cNvPicPr>
            <a:picLocks noChangeAspect="1"/>
          </p:cNvPicPr>
          <p:nvPr/>
        </p:nvPicPr>
        <p:blipFill>
          <a:blip r:embed="rId3">
            <a:extLst/>
          </a:blip>
          <a:srcRect l="7849" t="22239" r="10045" b="11972"/>
          <a:stretch>
            <a:fillRect/>
          </a:stretch>
        </p:blipFill>
        <p:spPr>
          <a:xfrm>
            <a:off x="956111" y="7266039"/>
            <a:ext cx="3721149" cy="22362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Obrazek" descr="Obrazek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274216" y="3243714"/>
            <a:ext cx="3443187" cy="6121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56" y="484312"/>
            <a:ext cx="1152128" cy="115212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2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1" animBg="1" advAuto="0"/>
      <p:bldP spid="146" grpId="2" animBg="1" advAuto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6."/>
          <p:cNvSpPr txBox="1">
            <a:spLocks noGrp="1"/>
          </p:cNvSpPr>
          <p:nvPr>
            <p:ph type="ctrTitle"/>
          </p:nvPr>
        </p:nvSpPr>
        <p:spPr>
          <a:xfrm>
            <a:off x="1270000" y="192324"/>
            <a:ext cx="10464800" cy="158813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dirty="0"/>
              <a:t>6.</a:t>
            </a:r>
          </a:p>
        </p:txBody>
      </p:sp>
      <p:sp>
        <p:nvSpPr>
          <p:cNvPr id="150" name="KONTAKT TELEFONICZNY Z OŚRODKIEM REPLANTACYJNYM, PRZEDSTAWIENIE DOKUMENTACJI ZDJĘCIOWEJ MMS/EMAIL."/>
          <p:cNvSpPr txBox="1">
            <a:spLocks noGrp="1"/>
          </p:cNvSpPr>
          <p:nvPr>
            <p:ph type="subTitle" sz="quarter" idx="1"/>
          </p:nvPr>
        </p:nvSpPr>
        <p:spPr>
          <a:xfrm>
            <a:off x="1245816" y="1852464"/>
            <a:ext cx="10464800" cy="1130301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defTabSz="560831">
              <a:defRPr sz="3072"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rPr dirty="0"/>
              <a:t>KONTAKT TELEFONICZNY Z OŚRODKIEM REPLANTACYJNYM, PRZEDSTAWIENIE DOKUMENTACJI ZDJĘCIOWEJ MMS/EMAIL.</a:t>
            </a:r>
          </a:p>
        </p:txBody>
      </p:sp>
      <p:sp>
        <p:nvSpPr>
          <p:cNvPr id="151" name="Zespół replantacyjny ma z przyczyn organizacyjnych możliwość wykonania praktycznie tylko jednej replantacji/rewaskularyzacji w ciągu dnia, decyzję lekarzy konsultujących należy uszanować mając na uwadze iż w danym dniu ośrodek zabezpiecza pacjentów z amputacjami w całym kraju"/>
          <p:cNvSpPr txBox="1"/>
          <p:nvPr/>
        </p:nvSpPr>
        <p:spPr>
          <a:xfrm>
            <a:off x="290110" y="5589929"/>
            <a:ext cx="12110117" cy="2705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>
            <a:lvl1pPr>
              <a:defRPr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r>
              <a:t>Zespół replantacyjny ma z przyczyn organizacyjnych możliwość wykonania praktycznie tylko jednej replantacji/rewaskularyzacji w ciągu dnia, decyzję lekarzy konsultujących należy uszanować mając na uwadze iż w danym dniu ośrodek zabezpiecza pacjentów z amputacjami w całym kraju</a:t>
            </a: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56" y="484312"/>
            <a:ext cx="1152128" cy="11521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7."/>
          <p:cNvSpPr txBox="1">
            <a:spLocks noGrp="1"/>
          </p:cNvSpPr>
          <p:nvPr>
            <p:ph type="ctrTitle"/>
          </p:nvPr>
        </p:nvSpPr>
        <p:spPr>
          <a:xfrm>
            <a:off x="1270000" y="-541531"/>
            <a:ext cx="10464800" cy="2393995"/>
          </a:xfrm>
          <a:prstGeom prst="rect">
            <a:avLst/>
          </a:prstGeom>
        </p:spPr>
        <p:txBody>
          <a:bodyPr/>
          <a:lstStyle/>
          <a:p>
            <a:r>
              <a:rPr dirty="0"/>
              <a:t>7.</a:t>
            </a:r>
          </a:p>
        </p:txBody>
      </p:sp>
      <p:sp>
        <p:nvSpPr>
          <p:cNvPr id="154" name="ZAKWALIFIKOWANIE PACJENTA DO REPLANTACJI/REWASKULARYZACJI"/>
          <p:cNvSpPr txBox="1">
            <a:spLocks noGrp="1"/>
          </p:cNvSpPr>
          <p:nvPr>
            <p:ph type="subTitle" sz="quarter" idx="1"/>
          </p:nvPr>
        </p:nvSpPr>
        <p:spPr>
          <a:xfrm>
            <a:off x="1245816" y="1852464"/>
            <a:ext cx="10464800" cy="1130301"/>
          </a:xfrm>
          <a:prstGeom prst="rect">
            <a:avLst/>
          </a:prstGeom>
        </p:spPr>
        <p:txBody>
          <a:bodyPr/>
          <a:lstStyle/>
          <a:p>
            <a:r>
              <a:rPr dirty="0"/>
              <a:t>ZAKWALIFIKOWANIE PACJENTA DO REPLANTACJI/REWASKULARYZACJI</a:t>
            </a:r>
          </a:p>
        </p:txBody>
      </p:sp>
      <p:sp>
        <p:nvSpPr>
          <p:cNvPr id="155" name="Upewnić się że pacjent wyraża zgodę na leczenie operacyjne, możliwe niepowodzenie, długotrwałą rehabilitację i efekt końcowy który może odbiegać od oczekiwań.…"/>
          <p:cNvSpPr txBox="1"/>
          <p:nvPr/>
        </p:nvSpPr>
        <p:spPr>
          <a:xfrm>
            <a:off x="290110" y="3699006"/>
            <a:ext cx="5323626" cy="5019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>
              <a:defRPr sz="2600"/>
            </a:pPr>
            <a:endParaRPr/>
          </a:p>
          <a:p>
            <a:pPr algn="l">
              <a:defRPr sz="2600"/>
            </a:pPr>
            <a:endParaRPr/>
          </a:p>
          <a:p>
            <a:pPr marL="421105" indent="-421105" algn="l">
              <a:buSzPct val="75000"/>
              <a:buChar char="-"/>
              <a:defRPr sz="26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t>Upewnić się że pacjent wyraża zgodę na leczenie operacyjne, możliwe niepowodzenie, długotrwałą rehabilitację i efekt końcowy który może odbiegać od oczekiwań.</a:t>
            </a:r>
          </a:p>
          <a:p>
            <a:pPr marL="421105" indent="-421105" algn="l">
              <a:buSzPct val="75000"/>
              <a:buChar char="-"/>
              <a:defRPr sz="2600"/>
            </a:pPr>
            <a:r>
              <a:rPr>
                <a:latin typeface="Gill Sans Light"/>
                <a:ea typeface="Gill Sans Light"/>
                <a:cs typeface="Gill Sans Light"/>
                <a:sym typeface="Gill Sans Light"/>
              </a:rPr>
              <a:t>Przygotować pacjenta do zabiegu: oznaczyć grupę krwi, morfologię, czasy krzepnięcia, elektrolity, mocznik, kreatyninę, etanol, </a:t>
            </a:r>
            <a:r>
              <a:t>wykonać RTG klatki piersiowej.</a:t>
            </a:r>
          </a:p>
        </p:txBody>
      </p:sp>
      <p:pic>
        <p:nvPicPr>
          <p:cNvPr id="156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43193" y="4595778"/>
            <a:ext cx="5131514" cy="3225693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56" y="484312"/>
            <a:ext cx="1152128" cy="1152128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8."/>
          <p:cNvSpPr txBox="1">
            <a:spLocks noGrp="1"/>
          </p:cNvSpPr>
          <p:nvPr>
            <p:ph type="ctrTitle"/>
          </p:nvPr>
        </p:nvSpPr>
        <p:spPr>
          <a:xfrm>
            <a:off x="1270000" y="-634931"/>
            <a:ext cx="10464800" cy="2343379"/>
          </a:xfrm>
          <a:prstGeom prst="rect">
            <a:avLst/>
          </a:prstGeom>
        </p:spPr>
        <p:txBody>
          <a:bodyPr/>
          <a:lstStyle/>
          <a:p>
            <a:r>
              <a:rPr dirty="0"/>
              <a:t>8.</a:t>
            </a:r>
          </a:p>
        </p:txBody>
      </p:sp>
      <p:sp>
        <p:nvSpPr>
          <p:cNvPr id="159" name="Transport pacjenta do Ośrodka Replantacyjnego"/>
          <p:cNvSpPr txBox="1">
            <a:spLocks noGrp="1"/>
          </p:cNvSpPr>
          <p:nvPr>
            <p:ph type="subTitle" sz="quarter" idx="1"/>
          </p:nvPr>
        </p:nvSpPr>
        <p:spPr>
          <a:xfrm>
            <a:off x="957784" y="1673124"/>
            <a:ext cx="10464800" cy="1130301"/>
          </a:xfrm>
          <a:prstGeom prst="rect">
            <a:avLst/>
          </a:prstGeom>
        </p:spPr>
        <p:txBody>
          <a:bodyPr/>
          <a:lstStyle/>
          <a:p>
            <a:r>
              <a:rPr dirty="0"/>
              <a:t>Transport </a:t>
            </a:r>
            <a:r>
              <a:rPr dirty="0" err="1"/>
              <a:t>pacjenta</a:t>
            </a:r>
            <a:r>
              <a:rPr dirty="0"/>
              <a:t> do </a:t>
            </a:r>
            <a:r>
              <a:rPr dirty="0" err="1"/>
              <a:t>Ośrodka</a:t>
            </a:r>
            <a:r>
              <a:rPr dirty="0"/>
              <a:t> </a:t>
            </a:r>
            <a:r>
              <a:rPr dirty="0" err="1"/>
              <a:t>Replantacyjnego</a:t>
            </a:r>
            <a:endParaRPr dirty="0"/>
          </a:p>
        </p:txBody>
      </p:sp>
      <p:sp>
        <p:nvSpPr>
          <p:cNvPr id="160" name="Jeżeli to możliwe transportować pacjenta drogą lądową…"/>
          <p:cNvSpPr txBox="1"/>
          <p:nvPr/>
        </p:nvSpPr>
        <p:spPr>
          <a:xfrm>
            <a:off x="192369" y="2238275"/>
            <a:ext cx="12620063" cy="421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800"/>
            </a:pPr>
            <a:endParaRPr dirty="0"/>
          </a:p>
          <a:p>
            <a:pPr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dirty="0"/>
          </a:p>
          <a:p>
            <a:pPr marL="421105" indent="-421105" algn="l">
              <a:buSzPct val="75000"/>
              <a:buChar char="-"/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dirty="0" err="1"/>
              <a:t>Jeżeli</a:t>
            </a:r>
            <a:r>
              <a:rPr dirty="0"/>
              <a:t> to </a:t>
            </a:r>
            <a:r>
              <a:rPr dirty="0" err="1"/>
              <a:t>możliwe</a:t>
            </a:r>
            <a:r>
              <a:rPr dirty="0"/>
              <a:t> </a:t>
            </a:r>
            <a:r>
              <a:rPr dirty="0" err="1"/>
              <a:t>transportować</a:t>
            </a:r>
            <a:r>
              <a:rPr dirty="0"/>
              <a:t> </a:t>
            </a:r>
            <a:r>
              <a:rPr dirty="0" err="1"/>
              <a:t>pacjenta</a:t>
            </a:r>
            <a:r>
              <a:rPr dirty="0"/>
              <a:t> </a:t>
            </a:r>
            <a:r>
              <a:rPr dirty="0" err="1"/>
              <a:t>drogą</a:t>
            </a:r>
            <a:r>
              <a:rPr dirty="0"/>
              <a:t> </a:t>
            </a:r>
            <a:r>
              <a:rPr dirty="0" err="1"/>
              <a:t>lądową</a:t>
            </a:r>
            <a:endParaRPr dirty="0"/>
          </a:p>
          <a:p>
            <a:pPr marL="421105" indent="-421105" algn="l">
              <a:buSzPct val="75000"/>
              <a:buChar char="-"/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dirty="0"/>
              <a:t>W </a:t>
            </a:r>
            <a:r>
              <a:rPr dirty="0" err="1"/>
              <a:t>razie</a:t>
            </a:r>
            <a:r>
              <a:rPr dirty="0"/>
              <a:t> </a:t>
            </a:r>
            <a:r>
              <a:rPr dirty="0" err="1"/>
              <a:t>konieczności</a:t>
            </a:r>
            <a:r>
              <a:rPr dirty="0"/>
              <a:t> transport </a:t>
            </a:r>
            <a:r>
              <a:rPr dirty="0" err="1"/>
              <a:t>lotniczy</a:t>
            </a:r>
            <a:r>
              <a:rPr dirty="0"/>
              <a:t> </a:t>
            </a:r>
            <a:r>
              <a:rPr dirty="0">
                <a:solidFill>
                  <a:srgbClr val="FF2600"/>
                </a:solidFill>
              </a:rPr>
              <a:t>LPR WARSZAWA (022) 229 99 99</a:t>
            </a:r>
          </a:p>
          <a:p>
            <a:pPr marL="421105" indent="-421105" algn="l">
              <a:buSzPct val="75000"/>
              <a:buChar char="-"/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dirty="0" err="1"/>
              <a:t>Upewnić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 </a:t>
            </a:r>
            <a:r>
              <a:rPr dirty="0" err="1"/>
              <a:t>że</a:t>
            </a:r>
            <a:r>
              <a:rPr dirty="0"/>
              <a:t> </a:t>
            </a:r>
            <a:r>
              <a:rPr dirty="0" err="1"/>
              <a:t>amputowany</a:t>
            </a:r>
            <a:r>
              <a:rPr dirty="0"/>
              <a:t> fragment </a:t>
            </a:r>
            <a:r>
              <a:rPr dirty="0" err="1"/>
              <a:t>będzie</a:t>
            </a:r>
            <a:r>
              <a:rPr dirty="0"/>
              <a:t> </a:t>
            </a:r>
            <a:r>
              <a:rPr dirty="0" err="1"/>
              <a:t>transportowany</a:t>
            </a:r>
            <a:r>
              <a:rPr dirty="0"/>
              <a:t> </a:t>
            </a:r>
            <a:r>
              <a:rPr dirty="0" err="1"/>
              <a:t>razem</a:t>
            </a:r>
            <a:r>
              <a:rPr dirty="0"/>
              <a:t> z </a:t>
            </a:r>
            <a:r>
              <a:rPr dirty="0" err="1"/>
              <a:t>pacjentem</a:t>
            </a:r>
            <a:endParaRPr dirty="0"/>
          </a:p>
          <a:p>
            <a:pPr marL="421105" indent="-421105" algn="l">
              <a:buSzPct val="75000"/>
              <a:buChar char="-"/>
              <a:defRPr sz="2800">
                <a:latin typeface="Gill Sans Light"/>
                <a:ea typeface="Gill Sans Light"/>
                <a:cs typeface="Gill Sans Light"/>
                <a:sym typeface="Gill Sans Light"/>
              </a:defRPr>
            </a:pPr>
            <a:r>
              <a:rPr dirty="0"/>
              <a:t>W </a:t>
            </a:r>
            <a:r>
              <a:rPr dirty="0" err="1"/>
              <a:t>przypadku</a:t>
            </a:r>
            <a:r>
              <a:rPr dirty="0"/>
              <a:t> </a:t>
            </a:r>
            <a:r>
              <a:rPr dirty="0" err="1"/>
              <a:t>dzieci</a:t>
            </a:r>
            <a:r>
              <a:rPr dirty="0"/>
              <a:t>, transport </a:t>
            </a:r>
            <a:r>
              <a:rPr dirty="0" err="1"/>
              <a:t>wraz</a:t>
            </a:r>
            <a:r>
              <a:rPr dirty="0"/>
              <a:t> z </a:t>
            </a:r>
            <a:r>
              <a:rPr dirty="0" err="1"/>
              <a:t>opiekunem</a:t>
            </a:r>
            <a:r>
              <a:rPr dirty="0"/>
              <a:t> </a:t>
            </a:r>
            <a:r>
              <a:rPr dirty="0" err="1"/>
              <a:t>prawnym</a:t>
            </a:r>
            <a:r>
              <a:rPr dirty="0"/>
              <a:t>!</a:t>
            </a:r>
          </a:p>
          <a:p>
            <a:pPr>
              <a:defRPr sz="2800"/>
            </a:pPr>
            <a:endParaRPr dirty="0"/>
          </a:p>
          <a:p>
            <a:pPr>
              <a:defRPr sz="2800">
                <a:solidFill>
                  <a:srgbClr val="FF26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dirty="0"/>
          </a:p>
          <a:p>
            <a:pPr>
              <a:defRPr sz="2800">
                <a:solidFill>
                  <a:srgbClr val="FF2600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 dirty="0"/>
          </a:p>
        </p:txBody>
      </p:sp>
      <p:pic>
        <p:nvPicPr>
          <p:cNvPr id="161" name="Obrazek" descr="Obrazek"/>
          <p:cNvPicPr>
            <a:picLocks noChangeAspect="1"/>
          </p:cNvPicPr>
          <p:nvPr/>
        </p:nvPicPr>
        <p:blipFill>
          <a:blip r:embed="rId2">
            <a:extLst/>
          </a:blip>
          <a:srcRect l="3303" t="3599" r="3303" b="17627"/>
          <a:stretch>
            <a:fillRect/>
          </a:stretch>
        </p:blipFill>
        <p:spPr>
          <a:xfrm>
            <a:off x="8060990" y="5949576"/>
            <a:ext cx="3838754" cy="3237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Obrazek" descr="Obrazek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93210" y="6124365"/>
            <a:ext cx="3368139" cy="3150371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VS."/>
          <p:cNvSpPr txBox="1"/>
          <p:nvPr/>
        </p:nvSpPr>
        <p:spPr>
          <a:xfrm>
            <a:off x="5961119" y="7244579"/>
            <a:ext cx="800101" cy="647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t>VS.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56" y="484312"/>
            <a:ext cx="1152128" cy="1152128"/>
          </a:xfrm>
          <a:prstGeom prst="rect">
            <a:avLst/>
          </a:prstGeom>
        </p:spPr>
      </p:pic>
      <p:sp>
        <p:nvSpPr>
          <p:cNvPr id="2" name="pole tekstowe 1"/>
          <p:cNvSpPr txBox="1"/>
          <p:nvPr/>
        </p:nvSpPr>
        <p:spPr>
          <a:xfrm>
            <a:off x="1496623" y="5286262"/>
            <a:ext cx="892899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pl-PL" sz="3600" b="0" i="0" u="none" strike="noStrike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Aby</a:t>
            </a:r>
            <a:r>
              <a:rPr kumimoji="0" lang="pl-PL" sz="3600" b="0" i="0" u="none" strike="noStrike" cap="none" spc="0" normalizeH="0" dirty="0" smtClean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zadzwonić do LPR kliknij na slajd</a:t>
            </a:r>
            <a:endParaRPr kumimoji="0" lang="pl-PL" sz="3600" b="0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628</Words>
  <Application>Microsoft Office PowerPoint</Application>
  <PresentationFormat>Niestandardowy</PresentationFormat>
  <Paragraphs>77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Black</vt:lpstr>
      <vt:lpstr>10 KROKÓW  DO PRAWIDŁOWEGO ZGŁOSZENIA KONSULTACJI W SERWISIE REPLANTACYJNYM</vt:lpstr>
      <vt:lpstr>1.  POSTĘPOWANIE NA MIEJSCU ZDARZENIA</vt:lpstr>
      <vt:lpstr>2.  TRANSPORT SANITARNY DO NAJBLIŻSZEGO ODDZIAŁU RATUNKOWEGO</vt:lpstr>
      <vt:lpstr>3. POSTĘPOWANIE W SOR</vt:lpstr>
      <vt:lpstr>4. ZGŁOSZENIE KONSULTACJI DO SERWISU REPLANTACYJNEGO</vt:lpstr>
      <vt:lpstr>5. DANE POTRZEBNE DO ZGŁOSZENIA KONSULTACJI</vt:lpstr>
      <vt:lpstr>6.</vt:lpstr>
      <vt:lpstr>7.</vt:lpstr>
      <vt:lpstr>8.</vt:lpstr>
      <vt:lpstr>9.</vt:lpstr>
      <vt:lpstr>10.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10 KROKÓW  DO PRAWIDŁOWEGO ZGŁOSZENIA KONSULTACJI W SERWISIE REPLANTACYJNYM</dc:title>
  <dc:creator>Huawei</dc:creator>
  <cp:lastModifiedBy>Huawei</cp:lastModifiedBy>
  <cp:revision>3</cp:revision>
  <dcterms:modified xsi:type="dcterms:W3CDTF">2020-02-18T11:08:35Z</dcterms:modified>
</cp:coreProperties>
</file>